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b92597f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cb92597f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9d4316f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99d4316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9d4316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99d4316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99d431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99d431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99d4316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c99d4316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99d4316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99d4316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99d431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99d431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99d4316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99d4316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99d4316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99d4316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jpg"/><Relationship Id="rId7" Type="http://schemas.openxmlformats.org/officeDocument/2006/relationships/image" Target="../media/image18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5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8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8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73" y="1977900"/>
            <a:ext cx="4242099" cy="1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472300" y="764700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4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1337425" y="3753927"/>
            <a:ext cx="6871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1600"/>
              <a:t>Natalie Perlin, NOAA/EPIC, natalie.perlin@noaa.gov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6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585450" y="1448638"/>
            <a:ext cx="860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will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EARTH PREDICTION INNOVATION CENTER (EPIC)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809700" y="800250"/>
            <a:ext cx="8152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23"/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GitHub repository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3100" y="1900201"/>
            <a:ext cx="588006" cy="58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2078125" y="1529463"/>
            <a:ext cx="2138100" cy="1264813"/>
            <a:chOff x="2078125" y="1529463"/>
            <a:chExt cx="2138100" cy="1264813"/>
          </a:xfrm>
        </p:grpSpPr>
        <p:sp>
          <p:nvSpPr>
            <p:cNvPr id="236" name="Google Shape;236;p35"/>
            <p:cNvSpPr/>
            <p:nvPr/>
          </p:nvSpPr>
          <p:spPr>
            <a:xfrm>
              <a:off x="2078125" y="2454075"/>
              <a:ext cx="2138100" cy="34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512412" y="1529463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4271888" y="1476538"/>
            <a:ext cx="1674000" cy="621588"/>
            <a:chOff x="5213163" y="403913"/>
            <a:chExt cx="1674000" cy="621588"/>
          </a:xfrm>
        </p:grpSpPr>
        <p:sp>
          <p:nvSpPr>
            <p:cNvPr id="239" name="Google Shape;239;p35"/>
            <p:cNvSpPr/>
            <p:nvPr/>
          </p:nvSpPr>
          <p:spPr>
            <a:xfrm rot="10800000">
              <a:off x="5306663" y="818800"/>
              <a:ext cx="1338300" cy="206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13163" y="403913"/>
              <a:ext cx="167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pull request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4369525" y="2238490"/>
            <a:ext cx="1338300" cy="561915"/>
            <a:chOff x="4182525" y="1894000"/>
            <a:chExt cx="1338300" cy="538800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4428225" y="1960600"/>
              <a:ext cx="84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fork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182525" y="1894000"/>
              <a:ext cx="1338300" cy="2220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5202725" y="3064885"/>
            <a:ext cx="975800" cy="492600"/>
            <a:chOff x="4664988" y="3209447"/>
            <a:chExt cx="975800" cy="492600"/>
          </a:xfrm>
        </p:grpSpPr>
        <p:sp>
          <p:nvSpPr>
            <p:cNvPr id="245" name="Google Shape;245;p35"/>
            <p:cNvSpPr/>
            <p:nvPr/>
          </p:nvSpPr>
          <p:spPr>
            <a:xfrm rot="5400000">
              <a:off x="5294288" y="3344737"/>
              <a:ext cx="477600" cy="2154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6454199" y="3045138"/>
            <a:ext cx="1020303" cy="985510"/>
            <a:chOff x="4310582" y="2659200"/>
            <a:chExt cx="1426200" cy="1584676"/>
          </a:xfrm>
        </p:grpSpPr>
        <p:pic>
          <p:nvPicPr>
            <p:cNvPr id="248" name="Google Shape;24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5"/>
            <p:cNvSpPr/>
            <p:nvPr/>
          </p:nvSpPr>
          <p:spPr>
            <a:xfrm>
              <a:off x="4310582" y="2659200"/>
              <a:ext cx="14262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7720300" y="3003186"/>
            <a:ext cx="975900" cy="492600"/>
            <a:chOff x="6876213" y="3177199"/>
            <a:chExt cx="975900" cy="492600"/>
          </a:xfrm>
        </p:grpSpPr>
        <p:sp>
          <p:nvSpPr>
            <p:cNvPr id="251" name="Google Shape;251;p35"/>
            <p:cNvSpPr/>
            <p:nvPr/>
          </p:nvSpPr>
          <p:spPr>
            <a:xfrm rot="-5400000">
              <a:off x="6746913" y="3325413"/>
              <a:ext cx="471600" cy="2130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707511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44000" y="4271676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00E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CHANGES</a:t>
            </a:r>
            <a:endParaRPr b="1" i="0" sz="1200" u="none" cap="none" strike="noStrike">
              <a:solidFill>
                <a:srgbClr val="FF00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6001575" y="1502907"/>
            <a:ext cx="2138100" cy="1318829"/>
            <a:chOff x="5960450" y="1529470"/>
            <a:chExt cx="2138100" cy="1318829"/>
          </a:xfrm>
        </p:grpSpPr>
        <p:sp>
          <p:nvSpPr>
            <p:cNvPr id="255" name="Google Shape;255;p35"/>
            <p:cNvSpPr/>
            <p:nvPr/>
          </p:nvSpPr>
          <p:spPr>
            <a:xfrm>
              <a:off x="5960450" y="2355698"/>
              <a:ext cx="2138100" cy="49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0263" y="1529470"/>
              <a:ext cx="1323000" cy="34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6250" y="1866375"/>
            <a:ext cx="548700" cy="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25" y="1867438"/>
            <a:ext cx="1009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10">
            <a:alphaModFix/>
          </a:blip>
          <a:srcRect b="18770" l="12732" r="9154" t="18368"/>
          <a:stretch/>
        </p:blipFill>
        <p:spPr>
          <a:xfrm>
            <a:off x="310800" y="3328013"/>
            <a:ext cx="1280100" cy="10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6160150" y="3957525"/>
            <a:ext cx="1674000" cy="24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local system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 rot="5400000">
            <a:off x="5748500" y="3961950"/>
            <a:ext cx="843300" cy="29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23650" y="3620425"/>
            <a:ext cx="297900" cy="882900"/>
          </a:xfrm>
          <a:prstGeom prst="bentUpArrow">
            <a:avLst>
              <a:gd fmla="val 25000" name="adj1"/>
              <a:gd fmla="val 27031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860400" y="1612288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feature 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860400" y="3905775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bug fix </a:t>
            </a:r>
            <a:r>
              <a:rPr b="1" lang="en-US" sz="1600">
                <a:solidFill>
                  <a:schemeClr val="dk2"/>
                </a:solidFill>
              </a:rPr>
              <a:t>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60400" y="35489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tag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860400" y="3188188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release</a:t>
            </a:r>
            <a:r>
              <a:rPr b="1" lang="en-US" sz="1600">
                <a:solidFill>
                  <a:schemeClr val="dk2"/>
                </a:solidFill>
              </a:rPr>
              <a:t> branch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type="title"/>
          </p:nvPr>
        </p:nvSpPr>
        <p:spPr>
          <a:xfrm>
            <a:off x="806500" y="6328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46500" y="1039200"/>
            <a:ext cx="446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</a:t>
            </a:r>
            <a:r>
              <a:rPr b="1" lang="en-US">
                <a:solidFill>
                  <a:schemeClr val="dk1"/>
                </a:solidFill>
              </a:rPr>
              <a:t>three</a:t>
            </a:r>
            <a:r>
              <a:rPr lang="en-US">
                <a:solidFill>
                  <a:schemeClr val="dk1"/>
                </a:solidFill>
              </a:rPr>
              <a:t> stages: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your local directory,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untracked, unstaged,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locally deleted files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what needs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does not need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new files to be added/removed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(HEAD*):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committed changes, 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latest checked out version of the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remote repository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(*) HEAD - symbolic reference to the branch you are working on, or rather, most recent commit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306" name="Google Shape;306;p38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307" name="Google Shape;307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38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09" name="Google Shape;309;p38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0" name="Google Shape;310;p38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12" name="Google Shape;312;p38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313" name="Google Shape;313;p38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1: </a:t>
            </a:r>
            <a:r>
              <a:rPr lang="en-US" sz="1600">
                <a:solidFill>
                  <a:schemeClr val="dk1"/>
                </a:solidFill>
              </a:rPr>
              <a:t>divergent local branches, merge,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2: </a:t>
            </a:r>
            <a:r>
              <a:rPr lang="en-US" sz="1600">
                <a:solidFill>
                  <a:schemeClr val="dk1"/>
                </a:solidFill>
              </a:rPr>
              <a:t>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existing </a:t>
            </a:r>
            <a:r>
              <a:rPr lang="en-US" sz="1600">
                <a:solidFill>
                  <a:schemeClr val="dk1"/>
                </a:solidFill>
              </a:rPr>
              <a:t>authoritative</a:t>
            </a:r>
            <a:r>
              <a:rPr lang="en-US" sz="1600">
                <a:solidFill>
                  <a:schemeClr val="dk1"/>
                </a:solidFill>
              </a:rPr>
              <a:t> repository to test real-case scenarios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out a PR, give feedback, make a PR into another developer’s code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1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1:</a:t>
            </a:r>
            <a:r>
              <a:rPr lang="en-US" sz="1600">
                <a:solidFill>
                  <a:schemeClr val="dk1"/>
                </a:solidFill>
              </a:rPr>
              <a:t>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0" name="Google Shape;3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2</a:t>
            </a:r>
            <a:r>
              <a:rPr lang="en-US" sz="1600">
                <a:solidFill>
                  <a:schemeClr val="dk1"/>
                </a:solidFill>
              </a:rPr>
              <a:t>: divergent local branches,  rebase, detached HEAD,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275" y="2022400"/>
            <a:ext cx="3750000" cy="219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588" y="2165350"/>
            <a:ext cx="4058373" cy="231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5788" y="2356875"/>
            <a:ext cx="3985475" cy="228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0150" y="2414750"/>
            <a:ext cx="3372585" cy="2280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375" y="2129899"/>
            <a:ext cx="4365051" cy="2355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>
            <p:ph type="title"/>
          </p:nvPr>
        </p:nvSpPr>
        <p:spPr>
          <a:xfrm>
            <a:off x="924700" y="6693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General steps to contribute to</a:t>
            </a:r>
            <a:r>
              <a:rPr b="1" lang="en-US" sz="2620">
                <a:solidFill>
                  <a:srgbClr val="1A9988"/>
                </a:solidFill>
              </a:rPr>
              <a:t> remote repos 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(dashboard)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git@github.com&lt;your-fork-repo&gt;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&lt;url-of-the-authoritative-repo&gt;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main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 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upstream/master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origin master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(dashboard)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9" name="Google Shape;37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690150" y="12340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An existing repository:</a:t>
            </a:r>
            <a:r>
              <a:rPr lang="en-US" sz="1600">
                <a:solidFill>
                  <a:schemeClr val="dk2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014299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43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3896950" y="1948350"/>
            <a:ext cx="4961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fetch any updates from the authoritative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776975" y="2298801"/>
            <a:ext cx="2926210" cy="22450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528200" y="1366325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We could use a GUI code editor, such as Visual Studio Code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876875" y="21342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5" name="Google Shape;425;p46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245625" y="1218100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 (*)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9" name="Google Shape;439;p47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47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1" name="Google Shape;4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Local repository: keep it synched with the remote!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444025" y="1187938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Remember to sync your primary (master) branch with that from the original repo!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02" y="1973413"/>
            <a:ext cx="3670743" cy="22661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0125" y="2042288"/>
            <a:ext cx="3750591" cy="2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7" name="Google Shape;457;p48"/>
          <p:cNvPicPr preferRelativeResize="0"/>
          <p:nvPr/>
        </p:nvPicPr>
        <p:blipFill rotWithShape="1">
          <a:blip r:embed="rId10">
            <a:alphaModFix/>
          </a:blip>
          <a:srcRect b="10770" l="0" r="0" t="0"/>
          <a:stretch/>
        </p:blipFill>
        <p:spPr>
          <a:xfrm>
            <a:off x="4817700" y="2257850"/>
            <a:ext cx="3522474" cy="23655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6" name="Google Shape;46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7" name="Google Shape;46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/>
        </p:nvSpPr>
        <p:spPr>
          <a:xfrm>
            <a:off x="683975" y="1313950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896400" y="1707538"/>
            <a:ext cx="73512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origin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test the PR, build, run the code, comment on the PR on specific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issues, files, or lines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Make your own PR into original PR author’s repository: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get author’s repository location and branch from the PR’s page, i.e: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https://github.com/ufs-community/ufs-srweather-app/pull/1005</a:t>
            </a:r>
            <a:br>
              <a:rPr lang="en-US" sz="12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471" name="Google Shape;47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925" y="3683877"/>
            <a:ext cx="6659814" cy="128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2" name="Google Shape;472;p49"/>
          <p:cNvCxnSpPr/>
          <p:nvPr/>
        </p:nvCxnSpPr>
        <p:spPr>
          <a:xfrm flipH="1" rot="10800000">
            <a:off x="1358825" y="3392250"/>
            <a:ext cx="26439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9"/>
          <p:cNvSpPr txBox="1"/>
          <p:nvPr/>
        </p:nvSpPr>
        <p:spPr>
          <a:xfrm>
            <a:off x="896400" y="832350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</a:t>
            </a:r>
            <a:endParaRPr b="1" sz="2338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0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p51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1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8" name="Google Shape;498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2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1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